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5143500" cx="9144000"/>
  <p:notesSz cx="6858000" cy="9144000"/>
  <p:embeddedFontLst>
    <p:embeddedFont>
      <p:font typeface="Roboto"/>
      <p:regular r:id="rId43"/>
      <p:bold r:id="rId44"/>
      <p:italic r:id="rId45"/>
      <p:boldItalic r:id="rId46"/>
    </p:embeddedFont>
    <p:embeddedFont>
      <p:font typeface="Nunito"/>
      <p:regular r:id="rId47"/>
      <p:bold r:id="rId48"/>
      <p:italic r:id="rId49"/>
      <p:boldItalic r:id="rId50"/>
    </p:embeddedFont>
    <p:embeddedFont>
      <p:font typeface="Montserrat"/>
      <p:regular r:id="rId51"/>
      <p:bold r:id="rId52"/>
      <p:italic r:id="rId53"/>
      <p:boldItalic r:id="rId54"/>
    </p:embeddedFont>
    <p:embeddedFont>
      <p:font typeface="Lato"/>
      <p:regular r:id="rId55"/>
      <p:bold r:id="rId56"/>
      <p:italic r:id="rId57"/>
      <p:boldItalic r:id="rId58"/>
    </p:embeddedFont>
    <p:embeddedFont>
      <p:font typeface="Maven Pro"/>
      <p:regular r:id="rId59"/>
      <p:bold r:id="rId60"/>
    </p:embeddedFont>
    <p:embeddedFont>
      <p:font typeface="Montserrat ExtraBold"/>
      <p:bold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Nunito-bold.fntdata"/><Relationship Id="rId47" Type="http://schemas.openxmlformats.org/officeDocument/2006/relationships/font" Target="fonts/Nunito-regular.fntdata"/><Relationship Id="rId49" Type="http://schemas.openxmlformats.org/officeDocument/2006/relationships/font" Target="fonts/Nuni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MontserratExtraBold-boldItalic.fntdata"/><Relationship Id="rId61" Type="http://schemas.openxmlformats.org/officeDocument/2006/relationships/font" Target="fonts/MontserratExtraBold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MavenPro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Montserrat-regular.fntdata"/><Relationship Id="rId50" Type="http://schemas.openxmlformats.org/officeDocument/2006/relationships/font" Target="fonts/Nunito-boldItalic.fntdata"/><Relationship Id="rId53" Type="http://schemas.openxmlformats.org/officeDocument/2006/relationships/font" Target="fonts/Montserrat-italic.fntdata"/><Relationship Id="rId52" Type="http://schemas.openxmlformats.org/officeDocument/2006/relationships/font" Target="fonts/Montserrat-bold.fntdata"/><Relationship Id="rId11" Type="http://schemas.openxmlformats.org/officeDocument/2006/relationships/slide" Target="slides/slide5.xml"/><Relationship Id="rId55" Type="http://schemas.openxmlformats.org/officeDocument/2006/relationships/font" Target="fonts/Lato-regular.fntdata"/><Relationship Id="rId10" Type="http://schemas.openxmlformats.org/officeDocument/2006/relationships/slide" Target="slides/slide4.xml"/><Relationship Id="rId54" Type="http://schemas.openxmlformats.org/officeDocument/2006/relationships/font" Target="fonts/Montserrat-boldItalic.fntdata"/><Relationship Id="rId13" Type="http://schemas.openxmlformats.org/officeDocument/2006/relationships/slide" Target="slides/slide7.xml"/><Relationship Id="rId57" Type="http://schemas.openxmlformats.org/officeDocument/2006/relationships/font" Target="fonts/Lato-italic.fntdata"/><Relationship Id="rId12" Type="http://schemas.openxmlformats.org/officeDocument/2006/relationships/slide" Target="slides/slide6.xml"/><Relationship Id="rId56" Type="http://schemas.openxmlformats.org/officeDocument/2006/relationships/font" Target="fonts/Lato-bold.fntdata"/><Relationship Id="rId15" Type="http://schemas.openxmlformats.org/officeDocument/2006/relationships/slide" Target="slides/slide9.xml"/><Relationship Id="rId59" Type="http://schemas.openxmlformats.org/officeDocument/2006/relationships/font" Target="fonts/MavenPro-regular.fntdata"/><Relationship Id="rId14" Type="http://schemas.openxmlformats.org/officeDocument/2006/relationships/slide" Target="slides/slide8.xml"/><Relationship Id="rId58" Type="http://schemas.openxmlformats.org/officeDocument/2006/relationships/font" Target="fonts/La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2c5440e751_0_7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22c5440e751_0_7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2c5440e751_0_1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22c5440e751_0_1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2c5440e751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2c5440e751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2c5440e751_0_15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22c5440e751_0_15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2c5440e751_0_1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2c5440e751_0_1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2c83c2bf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2c83c2bf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22c5819b88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22c5819b88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2c83c2bf0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22c83c2bf0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22c5819b886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22c5819b886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2c5440e751_0_1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2c5440e751_0_1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2c5440e751_0_1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22c5440e751_0_1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2c5440e751_0_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22c5440e751_0_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2c5440e751_0_1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22c5440e751_0_1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22c83c2bf0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22c83c2bf0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22c5440e751_0_9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22c5440e751_0_9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22c83c2bf07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22c83c2bf07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2c83c2bf0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2c83c2bf0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22ca14e1e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22ca14e1e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2ca14e1e5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22ca14e1e5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2ca14e1e5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22ca14e1e5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22ca14e1e5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22ca14e1e5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22ca14e1e5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22ca14e1e5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2c83c2bf0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2c83c2bf0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2ca14e1e5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22ca14e1e5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2ca14e1e5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22ca14e1e5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22ca14e1e52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22ca14e1e52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2ca14e1e5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2ca14e1e5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2ca14e1e5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22ca14e1e5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22ca14e1e5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22ca14e1e5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22c5440e751_0_1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22c5440e751_0_1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2c5440e751_0_8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22c5440e751_0_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2c5440e751_0_1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2c5440e751_0_1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2c5440e751_0_8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2c5440e751_0_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2c83c2bf0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22c83c2bf0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2c5440e751_0_1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22c5440e751_0_1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22c5440e751_0_1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22c5440e751_0_1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278" name="Google Shape;278;p14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279" name="Google Shape;279;p14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80" name="Google Shape;280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1" name="Google Shape;281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82" name="Google Shape;28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3" name="Google Shape;283;p14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87" name="Google Shape;287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6" name="Google Shape;30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1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1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313" name="Google Shape;313;p1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2" name="Google Shape;33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39" name="Google Shape;339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1" name="Google Shape;34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2" name="Google Shape;342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3" name="Google Shape;34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6" name="Google Shape;346;p1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1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2" name="Google Shape;352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53" name="Google Shape;353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" name="Google Shape;355;p1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6" name="Google Shape;35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9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9" name="Google Shape;359;p19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1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4" name="Google Shape;364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65" name="Google Shape;365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7" name="Google Shape;367;p1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8" name="Google Shape;36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Google Shape;369;p19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5" name="Google Shape;375;p2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76" name="Google Shape;376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" name="Google Shape;37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9" name="Google Shape;379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0" name="Google Shape;380;p2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1" name="Google Shape;38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7" name="Google Shape;387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88" name="Google Shape;388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0" name="Google Shape;39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1" name="Google Shape;39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2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" name="Google Shape;397;p2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98" name="Google Shape;398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1" name="Google Shape;401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2" name="Google Shape;40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" name="Google Shape;408;p23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409" name="Google Shape;409;p23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7" name="Google Shape;427;p2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8" name="Google Shape;42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2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4" name="Google Shape;434;p2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5" name="Google Shape;435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p24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8" name="Google Shape;438;p24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439" name="Google Shape;439;p2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40" name="Google Shape;44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443" name="Google Shape;443;p2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5" name="Google Shape;445;p25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446" name="Google Shape;44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7" name="Google Shape;447;p2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2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2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3" name="Google Shape;453;p2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26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72" name="Google Shape;472;p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3" name="Google Shape;47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4" name="Google Shape;474;p2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2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2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481" name="Google Shape;481;p28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482" name="Google Shape;482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3" name="Google Shape;483;p28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4" name="Google Shape;48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5" name="Google Shape;485;p28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8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8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8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9" name="Google Shape;489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90" name="Google Shape;490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29"/>
          <p:cNvSpPr txBox="1"/>
          <p:nvPr>
            <p:ph type="ctrTitle"/>
          </p:nvPr>
        </p:nvSpPr>
        <p:spPr>
          <a:xfrm>
            <a:off x="792525" y="1720250"/>
            <a:ext cx="8211000" cy="19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Secure Programs: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Cyber Security Frameworks &amp; Methodologies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38"/>
          <p:cNvSpPr txBox="1"/>
          <p:nvPr>
            <p:ph type="title"/>
          </p:nvPr>
        </p:nvSpPr>
        <p:spPr>
          <a:xfrm>
            <a:off x="1297500" y="393750"/>
            <a:ext cx="37989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PROTECT</a:t>
            </a:r>
            <a:endParaRPr sz="4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38"/>
          <p:cNvSpPr txBox="1"/>
          <p:nvPr>
            <p:ph idx="1" type="body"/>
          </p:nvPr>
        </p:nvSpPr>
        <p:spPr>
          <a:xfrm>
            <a:off x="294675" y="1416450"/>
            <a:ext cx="5413200" cy="32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This function involves developing and implementing safeguards to protect against cyber threats.</a:t>
            </a:r>
            <a:endParaRPr b="1" sz="19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9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It includes:</a:t>
            </a:r>
            <a:endParaRPr b="1" sz="19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Font typeface="Roboto"/>
              <a:buChar char="●"/>
            </a:pPr>
            <a:r>
              <a:rPr b="1" lang="en" sz="19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implementing access controls</a:t>
            </a:r>
            <a:endParaRPr b="1" sz="19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Font typeface="Roboto"/>
              <a:buChar char="●"/>
            </a:pPr>
            <a:r>
              <a:rPr b="1" lang="en" sz="19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developing secure configurations for hardware and software </a:t>
            </a:r>
            <a:endParaRPr b="1" sz="19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Font typeface="Roboto"/>
              <a:buChar char="●"/>
            </a:pPr>
            <a:r>
              <a:rPr b="1" lang="en" sz="19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implementing data security and encryption </a:t>
            </a:r>
            <a:endParaRPr b="1" sz="19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Font typeface="Roboto"/>
              <a:buChar char="●"/>
            </a:pPr>
            <a:r>
              <a:rPr b="1" lang="en" sz="19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providing awareness and training programs for employees </a:t>
            </a:r>
            <a:endParaRPr b="1" sz="19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offset_comp_267026.jpg" id="552" name="Google Shape;552;p38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553" name="Google Shape;553;p38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554" name="Google Shape;554;p38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555" name="Google Shape;555;p38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9"/>
          <p:cNvSpPr txBox="1"/>
          <p:nvPr>
            <p:ph type="title"/>
          </p:nvPr>
        </p:nvSpPr>
        <p:spPr>
          <a:xfrm>
            <a:off x="1221300" y="850950"/>
            <a:ext cx="37989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PROTECT</a:t>
            </a:r>
            <a:endParaRPr sz="35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39"/>
          <p:cNvSpPr txBox="1"/>
          <p:nvPr>
            <p:ph idx="1" type="body"/>
          </p:nvPr>
        </p:nvSpPr>
        <p:spPr>
          <a:xfrm>
            <a:off x="1297500" y="1797450"/>
            <a:ext cx="3798900" cy="10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The Protect function also involves managing third-party risks, such as those posed by vendors and partners.</a:t>
            </a:r>
            <a:endParaRPr b="1" sz="27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offset_comp_267026.jpg" id="562" name="Google Shape;562;p39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563" name="Google Shape;563;p39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564" name="Google Shape;564;p39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565" name="Google Shape;565;p39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0"/>
          <p:cNvSpPr txBox="1"/>
          <p:nvPr/>
        </p:nvSpPr>
        <p:spPr>
          <a:xfrm>
            <a:off x="3048000" y="2286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DETECT</a:t>
            </a:r>
            <a:endParaRPr sz="4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1" name="Google Shape;571;p40"/>
          <p:cNvSpPr txBox="1"/>
          <p:nvPr/>
        </p:nvSpPr>
        <p:spPr>
          <a:xfrm>
            <a:off x="457200" y="1371600"/>
            <a:ext cx="83313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This function involves developing and implementing systems to detect cybersecurity events. </a:t>
            </a:r>
            <a:endParaRPr b="1" sz="23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It includes: </a:t>
            </a:r>
            <a:endParaRPr b="1" sz="23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Roboto"/>
              <a:buChar char="●"/>
            </a:pPr>
            <a:r>
              <a:rPr b="1" lang="en" sz="23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Monitoring networks and systems for signs of compromise</a:t>
            </a:r>
            <a:endParaRPr b="1" sz="23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Roboto"/>
              <a:buChar char="●"/>
            </a:pPr>
            <a:r>
              <a:rPr b="1" lang="en" sz="23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Implementing threat intelligence programs</a:t>
            </a:r>
            <a:endParaRPr b="1" sz="23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Roboto"/>
              <a:buChar char="●"/>
            </a:pPr>
            <a:r>
              <a:rPr b="1" lang="en" sz="23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Establishing procedures for incident reporting and response</a:t>
            </a:r>
            <a:endParaRPr b="1" sz="21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1"/>
          <p:cNvSpPr txBox="1"/>
          <p:nvPr/>
        </p:nvSpPr>
        <p:spPr>
          <a:xfrm>
            <a:off x="3276600" y="9906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DETECT</a:t>
            </a:r>
            <a:endParaRPr sz="4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7" name="Google Shape;577;p41"/>
          <p:cNvSpPr txBox="1"/>
          <p:nvPr/>
        </p:nvSpPr>
        <p:spPr>
          <a:xfrm>
            <a:off x="63700" y="2057400"/>
            <a:ext cx="9029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The Detect function also involves conducting regular security testing and vulnerability assessments.</a:t>
            </a:r>
            <a:endParaRPr b="1" sz="2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2"/>
          <p:cNvSpPr txBox="1"/>
          <p:nvPr/>
        </p:nvSpPr>
        <p:spPr>
          <a:xfrm>
            <a:off x="3048000" y="2286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RESPOND</a:t>
            </a:r>
            <a:endParaRPr sz="4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3" name="Google Shape;583;p42"/>
          <p:cNvSpPr txBox="1"/>
          <p:nvPr/>
        </p:nvSpPr>
        <p:spPr>
          <a:xfrm>
            <a:off x="457200" y="1371600"/>
            <a:ext cx="83313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This functi</a:t>
            </a: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on involves developing and implementing procedures to respond to a cybersecurity incident. 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It includes: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Roboto"/>
              <a:buChar char="●"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eveloping and testing incident response plans 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Roboto"/>
              <a:buChar char="●"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Establishing procedures for communicating with stakeholders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400"/>
              <a:buFont typeface="Roboto"/>
              <a:buChar char="●"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Containing and eradicating the incident</a:t>
            </a:r>
            <a:endParaRPr b="1" sz="2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43"/>
          <p:cNvSpPr txBox="1"/>
          <p:nvPr>
            <p:ph type="title"/>
          </p:nvPr>
        </p:nvSpPr>
        <p:spPr>
          <a:xfrm>
            <a:off x="2105100" y="339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RESPOND</a:t>
            </a:r>
            <a:endParaRPr sz="3600" u="sng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9" name="Google Shape;589;p43"/>
          <p:cNvSpPr txBox="1"/>
          <p:nvPr>
            <p:ph idx="1" type="body"/>
          </p:nvPr>
        </p:nvSpPr>
        <p:spPr>
          <a:xfrm>
            <a:off x="2437675" y="1197350"/>
            <a:ext cx="6731400" cy="148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“response” function also involves conducting post-incident analysis and implementing measures to prevent similar incidents from occurring in the future.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44"/>
          <p:cNvSpPr txBox="1"/>
          <p:nvPr>
            <p:ph type="title"/>
          </p:nvPr>
        </p:nvSpPr>
        <p:spPr>
          <a:xfrm>
            <a:off x="1297500" y="393750"/>
            <a:ext cx="37989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RECOVER</a:t>
            </a:r>
            <a:endParaRPr sz="4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44"/>
          <p:cNvSpPr txBox="1"/>
          <p:nvPr>
            <p:ph idx="1" type="body"/>
          </p:nvPr>
        </p:nvSpPr>
        <p:spPr>
          <a:xfrm>
            <a:off x="66075" y="1340250"/>
            <a:ext cx="5886900" cy="25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This function involves</a:t>
            </a:r>
            <a:r>
              <a:rPr b="1" lang="en" sz="21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 developing and implementing procedures to recover from a cybersecurity incident. </a:t>
            </a:r>
            <a:endParaRPr b="1" sz="21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It includes:</a:t>
            </a:r>
            <a:endParaRPr b="1" sz="21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100"/>
              <a:buFont typeface="Roboto"/>
              <a:buChar char="●"/>
            </a:pPr>
            <a:r>
              <a:rPr b="1" lang="en" sz="21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Restoring systems and data </a:t>
            </a:r>
            <a:endParaRPr b="1" sz="21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100"/>
              <a:buFont typeface="Roboto"/>
              <a:buChar char="●"/>
            </a:pPr>
            <a:r>
              <a:rPr b="1" lang="en" sz="21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conducting lessons learned exercises</a:t>
            </a:r>
            <a:endParaRPr b="1" sz="21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100"/>
              <a:buFont typeface="Roboto"/>
              <a:buChar char="●"/>
            </a:pPr>
            <a:r>
              <a:rPr b="1" lang="en" sz="21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Implementing measures to improve the organization's overall cybersecurity posture </a:t>
            </a:r>
            <a:endParaRPr b="1" sz="21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offset_comp_267026.jpg" id="596" name="Google Shape;596;p44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597" name="Google Shape;597;p44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598" name="Google Shape;598;p44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599" name="Google Shape;599;p44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5"/>
          <p:cNvSpPr txBox="1"/>
          <p:nvPr>
            <p:ph type="title"/>
          </p:nvPr>
        </p:nvSpPr>
        <p:spPr>
          <a:xfrm>
            <a:off x="2257500" y="339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RECOVER</a:t>
            </a:r>
            <a:endParaRPr sz="4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5" name="Google Shape;605;p45"/>
          <p:cNvSpPr txBox="1"/>
          <p:nvPr>
            <p:ph idx="1" type="body"/>
          </p:nvPr>
        </p:nvSpPr>
        <p:spPr>
          <a:xfrm>
            <a:off x="2736300" y="967450"/>
            <a:ext cx="6331500" cy="2565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The Recover function also involves engaging with stakeholders to ensure that they are informed of the incident and its impact on the organization.</a:t>
            </a:r>
            <a:endParaRPr sz="1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6"/>
          <p:cNvSpPr txBox="1"/>
          <p:nvPr>
            <p:ph type="title"/>
          </p:nvPr>
        </p:nvSpPr>
        <p:spPr>
          <a:xfrm>
            <a:off x="375050" y="1035500"/>
            <a:ext cx="8291100" cy="19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chemeClr val="lt2"/>
                </a:solidFill>
              </a:rPr>
              <a:t>NIST 800-171: </a:t>
            </a:r>
            <a:endParaRPr b="1" sz="3900">
              <a:solidFill>
                <a:schemeClr val="lt2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chemeClr val="lt2"/>
                </a:solidFill>
              </a:rPr>
              <a:t>The Cybersecurity Framework for Your Growing Non-Profit Organization</a:t>
            </a:r>
            <a:endParaRPr b="1" sz="39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47"/>
          <p:cNvSpPr txBox="1"/>
          <p:nvPr>
            <p:ph type="title"/>
          </p:nvPr>
        </p:nvSpPr>
        <p:spPr>
          <a:xfrm>
            <a:off x="686425" y="275675"/>
            <a:ext cx="80331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chemeClr val="lt2"/>
                </a:solidFill>
              </a:rPr>
              <a:t>What is NIST 800-171?</a:t>
            </a:r>
            <a:endParaRPr b="1" sz="39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</p:txBody>
      </p:sp>
      <p:sp>
        <p:nvSpPr>
          <p:cNvPr id="616" name="Google Shape;616;p47"/>
          <p:cNvSpPr txBox="1"/>
          <p:nvPr/>
        </p:nvSpPr>
        <p:spPr>
          <a:xfrm>
            <a:off x="1294300" y="2423075"/>
            <a:ext cx="4245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7" name="Google Shape;617;p47"/>
          <p:cNvSpPr txBox="1"/>
          <p:nvPr/>
        </p:nvSpPr>
        <p:spPr>
          <a:xfrm>
            <a:off x="888125" y="1011325"/>
            <a:ext cx="71730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b="1"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cybersecurity framework that </a:t>
            </a:r>
            <a:r>
              <a:rPr b="1"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provides guidelines for protecting controlled unclassified information (CUI) 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This framework outlines a set of security controls that organizations can use to secure CUI and mitigate cybersecurity risks 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Non-profit organizations such as yours can use the NIST 800-171 framework to implement effective cybersecurity controls that align with their mission, goals, and objectives.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0"/>
          <p:cNvSpPr txBox="1"/>
          <p:nvPr>
            <p:ph type="title"/>
          </p:nvPr>
        </p:nvSpPr>
        <p:spPr>
          <a:xfrm>
            <a:off x="152375" y="1190075"/>
            <a:ext cx="88182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a Cyber Security Framework?</a:t>
            </a:r>
            <a:endParaRPr sz="33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</p:txBody>
      </p:sp>
      <p:sp>
        <p:nvSpPr>
          <p:cNvPr id="502" name="Google Shape;502;p30"/>
          <p:cNvSpPr txBox="1"/>
          <p:nvPr/>
        </p:nvSpPr>
        <p:spPr>
          <a:xfrm>
            <a:off x="1294300" y="2423075"/>
            <a:ext cx="4245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3" name="Google Shape;503;p30"/>
          <p:cNvSpPr txBox="1"/>
          <p:nvPr/>
        </p:nvSpPr>
        <p:spPr>
          <a:xfrm>
            <a:off x="152400" y="1925725"/>
            <a:ext cx="8586900" cy="17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 cybersecurity framework is a set of guidelines, best practices, and standards that organizations can use to manage and reduce their cybersecurity risks.</a:t>
            </a:r>
            <a:endParaRPr b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48"/>
          <p:cNvSpPr txBox="1"/>
          <p:nvPr>
            <p:ph type="title"/>
          </p:nvPr>
        </p:nvSpPr>
        <p:spPr>
          <a:xfrm>
            <a:off x="1162050" y="393750"/>
            <a:ext cx="7479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/>
              <a:t>How will</a:t>
            </a:r>
            <a:r>
              <a:rPr b="1" lang="en" sz="3900"/>
              <a:t> NIST 800-171 work for your organization?</a:t>
            </a:r>
            <a:endParaRPr b="1" sz="3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</p:txBody>
      </p:sp>
      <p:sp>
        <p:nvSpPr>
          <p:cNvPr id="623" name="Google Shape;623;p48"/>
          <p:cNvSpPr txBox="1"/>
          <p:nvPr/>
        </p:nvSpPr>
        <p:spPr>
          <a:xfrm>
            <a:off x="1294300" y="2423075"/>
            <a:ext cx="4245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4" name="Google Shape;624;p48"/>
          <p:cNvSpPr txBox="1"/>
          <p:nvPr/>
        </p:nvSpPr>
        <p:spPr>
          <a:xfrm>
            <a:off x="1116725" y="1849525"/>
            <a:ext cx="71730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When building secure platforms and programs for non-profit organizations such as yours, we can effectively use the NIST 800-171 framework to implement effective cybersecurity controls that align with your mission, goals, and objectives.</a:t>
            </a:r>
            <a:endParaRPr b="1" sz="2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49"/>
          <p:cNvSpPr txBox="1"/>
          <p:nvPr>
            <p:ph type="title"/>
          </p:nvPr>
        </p:nvSpPr>
        <p:spPr>
          <a:xfrm>
            <a:off x="686425" y="275675"/>
            <a:ext cx="80331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lt2"/>
                </a:solidFill>
              </a:rPr>
              <a:t>What is NIST 800-171 comprised of?</a:t>
            </a:r>
            <a:endParaRPr b="1" sz="33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</p:txBody>
      </p:sp>
      <p:sp>
        <p:nvSpPr>
          <p:cNvPr id="630" name="Google Shape;630;p49"/>
          <p:cNvSpPr txBox="1"/>
          <p:nvPr/>
        </p:nvSpPr>
        <p:spPr>
          <a:xfrm>
            <a:off x="1294300" y="2423075"/>
            <a:ext cx="4245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1" name="Google Shape;631;p49"/>
          <p:cNvSpPr txBox="1"/>
          <p:nvPr/>
        </p:nvSpPr>
        <p:spPr>
          <a:xfrm>
            <a:off x="-93300" y="1011325"/>
            <a:ext cx="9237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rPr>
              <a:t>NIST 800-171 are organized into 14 categories of security requirements </a:t>
            </a:r>
            <a:endParaRPr b="1" sz="2100">
              <a:solidFill>
                <a:srgbClr val="1976D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2" name="Google Shape;632;p49"/>
          <p:cNvSpPr txBox="1"/>
          <p:nvPr/>
        </p:nvSpPr>
        <p:spPr>
          <a:xfrm>
            <a:off x="-26425" y="1720725"/>
            <a:ext cx="36624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Access Control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Awareness and Training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Audit and Accountability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Configuration Management 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Identification and Authentication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Incident Response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Maintenance 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3" name="Google Shape;633;p49"/>
          <p:cNvSpPr txBox="1"/>
          <p:nvPr/>
        </p:nvSpPr>
        <p:spPr>
          <a:xfrm>
            <a:off x="3661325" y="1820250"/>
            <a:ext cx="56202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Media Protection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Personal Security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Physical Protection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Risk Assessment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Security Assessment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Systems and Communications Protection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Systems and Information Integrity</a:t>
            </a:r>
            <a:endParaRPr b="1"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0"/>
          <p:cNvSpPr txBox="1"/>
          <p:nvPr>
            <p:ph type="title"/>
          </p:nvPr>
        </p:nvSpPr>
        <p:spPr>
          <a:xfrm>
            <a:off x="1232125" y="7576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9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ACCESS CONTROL</a:t>
            </a:r>
            <a:endParaRPr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39" name="Google Shape;639;p50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50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1" name="Google Shape;641;p50"/>
          <p:cNvSpPr txBox="1"/>
          <p:nvPr/>
        </p:nvSpPr>
        <p:spPr>
          <a:xfrm>
            <a:off x="762000" y="1828800"/>
            <a:ext cx="73446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Contains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guidelines that limit access to information systems, applications, and data to authorized personnel only.</a:t>
            </a:r>
            <a:endParaRPr sz="2000"/>
          </a:p>
        </p:txBody>
      </p:sp>
      <p:sp>
        <p:nvSpPr>
          <p:cNvPr id="642" name="Google Shape;642;p50"/>
          <p:cNvSpPr txBox="1"/>
          <p:nvPr/>
        </p:nvSpPr>
        <p:spPr>
          <a:xfrm>
            <a:off x="780750" y="3139925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requirements such as implementing multi-factor authentication, enforcing password policies, and maintaining an access control list. 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51"/>
          <p:cNvSpPr txBox="1"/>
          <p:nvPr>
            <p:ph type="title"/>
          </p:nvPr>
        </p:nvSpPr>
        <p:spPr>
          <a:xfrm>
            <a:off x="1232125" y="6814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9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AWARENESS TRAINING</a:t>
            </a:r>
            <a:endParaRPr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48" name="Google Shape;648;p51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9" name="Google Shape;649;p51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0" name="Google Shape;650;p51"/>
          <p:cNvSpPr txBox="1"/>
          <p:nvPr/>
        </p:nvSpPr>
        <p:spPr>
          <a:xfrm>
            <a:off x="762000" y="1828800"/>
            <a:ext cx="73446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Contains 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controls  that ensure personnel are trained and aware of their security responsibilities.</a:t>
            </a:r>
            <a:endParaRPr b="1"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1" name="Google Shape;651;p51"/>
          <p:cNvSpPr txBox="1"/>
          <p:nvPr/>
        </p:nvSpPr>
        <p:spPr>
          <a:xfrm>
            <a:off x="780750" y="3139925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requirements such as providing security awareness training, reminding users to be vigilant when handling sensitive information, and conducting periodic security refresher training.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52"/>
          <p:cNvSpPr txBox="1"/>
          <p:nvPr>
            <p:ph type="title"/>
          </p:nvPr>
        </p:nvSpPr>
        <p:spPr>
          <a:xfrm>
            <a:off x="1232125" y="7576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800">
                <a:latin typeface="Montserrat ExtraBold"/>
                <a:ea typeface="Montserrat ExtraBold"/>
                <a:cs typeface="Montserrat ExtraBold"/>
                <a:sym typeface="Montserrat ExtraBold"/>
              </a:rPr>
              <a:t>AUDIT &amp; ACCOUNTABILITY</a:t>
            </a:r>
            <a:endParaRPr sz="23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57" name="Google Shape;657;p52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8" name="Google Shape;658;p52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9" name="Google Shape;659;p52"/>
          <p:cNvSpPr txBox="1"/>
          <p:nvPr/>
        </p:nvSpPr>
        <p:spPr>
          <a:xfrm>
            <a:off x="762000" y="1905000"/>
            <a:ext cx="73446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Contain controls ensures</a:t>
            </a: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that security-related events are logged, monitored, and analyzed.</a:t>
            </a:r>
            <a:endParaRPr b="1" sz="17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0" name="Google Shape;660;p52"/>
          <p:cNvSpPr txBox="1"/>
          <p:nvPr/>
        </p:nvSpPr>
        <p:spPr>
          <a:xfrm>
            <a:off x="780750" y="2911325"/>
            <a:ext cx="7596300" cy="13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requirements such as maintaining an audit trail, performing regular audits of information systems and data, and analyzing security-related data to identify potential security incidents.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3"/>
          <p:cNvSpPr txBox="1"/>
          <p:nvPr>
            <p:ph type="title"/>
          </p:nvPr>
        </p:nvSpPr>
        <p:spPr>
          <a:xfrm>
            <a:off x="965725" y="601050"/>
            <a:ext cx="8061600" cy="8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5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CONFIGURATION </a:t>
            </a:r>
            <a:r>
              <a:rPr lang="en" sz="35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MANAGEMENT</a:t>
            </a:r>
            <a:endParaRPr sz="2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66" name="Google Shape;666;p53"/>
          <p:cNvCxnSpPr/>
          <p:nvPr/>
        </p:nvCxnSpPr>
        <p:spPr>
          <a:xfrm rot="10800000">
            <a:off x="104775" y="1658800"/>
            <a:ext cx="8922600" cy="207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53"/>
          <p:cNvCxnSpPr/>
          <p:nvPr/>
        </p:nvCxnSpPr>
        <p:spPr>
          <a:xfrm flipH="1">
            <a:off x="147075" y="4450700"/>
            <a:ext cx="8859300" cy="420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8" name="Google Shape;668;p53"/>
          <p:cNvSpPr txBox="1"/>
          <p:nvPr/>
        </p:nvSpPr>
        <p:spPr>
          <a:xfrm>
            <a:off x="129900" y="1957875"/>
            <a:ext cx="89226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Contains controls</a:t>
            </a:r>
            <a:r>
              <a:rPr b="1"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that  that ensure that information systems are configured and managed to protect against security threats.  </a:t>
            </a:r>
            <a:endParaRPr sz="1900"/>
          </a:p>
        </p:txBody>
      </p:sp>
      <p:sp>
        <p:nvSpPr>
          <p:cNvPr id="669" name="Google Shape;669;p53"/>
          <p:cNvSpPr txBox="1"/>
          <p:nvPr/>
        </p:nvSpPr>
        <p:spPr>
          <a:xfrm>
            <a:off x="152400" y="2987525"/>
            <a:ext cx="8859300" cy="15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requirements such as implementing configuration baselines, managing system changes, and maintaining an up-to-date inventory of hardware and software  limit access to information systems, applications, and data to authorized personnel only.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4"/>
          <p:cNvSpPr txBox="1"/>
          <p:nvPr>
            <p:ph type="title"/>
          </p:nvPr>
        </p:nvSpPr>
        <p:spPr>
          <a:xfrm>
            <a:off x="975075" y="681450"/>
            <a:ext cx="81690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IDENTIFICATION &amp; AUTHENTICATION</a:t>
            </a:r>
            <a:endParaRPr sz="23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75" name="Google Shape;675;p54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54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7" name="Google Shape;677;p54"/>
          <p:cNvSpPr txBox="1"/>
          <p:nvPr/>
        </p:nvSpPr>
        <p:spPr>
          <a:xfrm>
            <a:off x="762000" y="1905000"/>
            <a:ext cx="73446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Contains guidelines that ensure that individuals are properly identified and authenticated before accessing information systems, applications or data.</a:t>
            </a:r>
            <a:endParaRPr b="1"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8" name="Google Shape;678;p54"/>
          <p:cNvSpPr txBox="1"/>
          <p:nvPr/>
        </p:nvSpPr>
        <p:spPr>
          <a:xfrm>
            <a:off x="780750" y="3292325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requirements such as implementing multi-factor authentication, enforcing password policies, and monitoring and managing user accounts.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55"/>
          <p:cNvSpPr txBox="1"/>
          <p:nvPr>
            <p:ph type="title"/>
          </p:nvPr>
        </p:nvSpPr>
        <p:spPr>
          <a:xfrm>
            <a:off x="1232125" y="7576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800">
                <a:latin typeface="Montserrat ExtraBold"/>
                <a:ea typeface="Montserrat ExtraBold"/>
                <a:cs typeface="Montserrat ExtraBold"/>
                <a:sym typeface="Montserrat ExtraBold"/>
              </a:rPr>
              <a:t>INCIDENT RESPONSE</a:t>
            </a:r>
            <a:endParaRPr sz="23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84" name="Google Shape;684;p55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5" name="Google Shape;685;p55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6" name="Google Shape;686;p55"/>
          <p:cNvSpPr txBox="1"/>
          <p:nvPr/>
        </p:nvSpPr>
        <p:spPr>
          <a:xfrm>
            <a:off x="762000" y="1752600"/>
            <a:ext cx="73446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Includes guidelines that ensure </a:t>
            </a: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that </a:t>
            </a: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security</a:t>
            </a: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incidents are detected, reported, and responded to in a timely and effective manner.</a:t>
            </a:r>
            <a:endParaRPr b="1" sz="17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7" name="Google Shape;687;p55"/>
          <p:cNvSpPr txBox="1"/>
          <p:nvPr/>
        </p:nvSpPr>
        <p:spPr>
          <a:xfrm>
            <a:off x="780750" y="3216125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requirements such as ma</a:t>
            </a: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intaining maintaining an incident response plan, conducting periodic exercises and drills, and implementing incident reporting procedures. </a:t>
            </a:r>
            <a:endParaRPr b="1" sz="17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56"/>
          <p:cNvSpPr txBox="1"/>
          <p:nvPr>
            <p:ph type="title"/>
          </p:nvPr>
        </p:nvSpPr>
        <p:spPr>
          <a:xfrm>
            <a:off x="1232125" y="7576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9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MAINTENANCE</a:t>
            </a:r>
            <a:endParaRPr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93" name="Google Shape;693;p5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4" name="Google Shape;694;p56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56"/>
          <p:cNvSpPr txBox="1"/>
          <p:nvPr/>
        </p:nvSpPr>
        <p:spPr>
          <a:xfrm>
            <a:off x="762000" y="1752600"/>
            <a:ext cx="73446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Contains guidelin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es that ensure that information systems are maintained and updated to protect against security threats.</a:t>
            </a:r>
            <a:endParaRPr b="1"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6" name="Google Shape;696;p56"/>
          <p:cNvSpPr txBox="1"/>
          <p:nvPr/>
        </p:nvSpPr>
        <p:spPr>
          <a:xfrm>
            <a:off x="780750" y="3139925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 includes requirements such as maintaining up-to-date patches and security updates, monitoring system health, and ensuring the availability and integrity of system backups.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57"/>
          <p:cNvSpPr txBox="1"/>
          <p:nvPr>
            <p:ph type="title"/>
          </p:nvPr>
        </p:nvSpPr>
        <p:spPr>
          <a:xfrm>
            <a:off x="1232125" y="5290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9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MEDIA PROTECTION</a:t>
            </a:r>
            <a:endParaRPr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02" name="Google Shape;702;p57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3" name="Google Shape;703;p57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4" name="Google Shape;704;p57"/>
          <p:cNvSpPr txBox="1"/>
          <p:nvPr/>
        </p:nvSpPr>
        <p:spPr>
          <a:xfrm>
            <a:off x="762000" y="1828800"/>
            <a:ext cx="73446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tains controls that ensure that information stored on physical media is protected against unauthorized access, theft, or damage.</a:t>
            </a:r>
            <a:endParaRPr b="1"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5" name="Google Shape;705;p57"/>
          <p:cNvSpPr txBox="1"/>
          <p:nvPr/>
        </p:nvSpPr>
        <p:spPr>
          <a:xfrm>
            <a:off x="780750" y="3216125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nts such as encrypting sensitive data, securely disposing of media when no longer needed, and ensuring the physical security of media storage facilities.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1"/>
          <p:cNvSpPr txBox="1"/>
          <p:nvPr>
            <p:ph type="title"/>
          </p:nvPr>
        </p:nvSpPr>
        <p:spPr>
          <a:xfrm>
            <a:off x="457825" y="504275"/>
            <a:ext cx="83583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1976D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Why do businesses and organizations need a Cybersecurity Framework</a:t>
            </a:r>
            <a:r>
              <a:rPr lang="en" sz="3100">
                <a:solidFill>
                  <a:srgbClr val="1976D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?</a:t>
            </a:r>
            <a:endParaRPr sz="3100">
              <a:solidFill>
                <a:srgbClr val="1976D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00"/>
          </a:p>
        </p:txBody>
      </p:sp>
      <p:sp>
        <p:nvSpPr>
          <p:cNvPr id="509" name="Google Shape;509;p31"/>
          <p:cNvSpPr txBox="1"/>
          <p:nvPr/>
        </p:nvSpPr>
        <p:spPr>
          <a:xfrm>
            <a:off x="1294300" y="2423075"/>
            <a:ext cx="4245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0" name="Google Shape;510;p31"/>
          <p:cNvSpPr txBox="1"/>
          <p:nvPr/>
        </p:nvSpPr>
        <p:spPr>
          <a:xfrm>
            <a:off x="0" y="1981200"/>
            <a:ext cx="90447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Having a cybersecurity framework is important because it helps organizations identify and prioritize their cybersecurity risks, implement controls to mitigate those risks, and continuously monitor and improve their cybersecurity posture.</a:t>
            </a:r>
            <a:endParaRPr sz="2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58"/>
          <p:cNvSpPr txBox="1"/>
          <p:nvPr>
            <p:ph type="title"/>
          </p:nvPr>
        </p:nvSpPr>
        <p:spPr>
          <a:xfrm>
            <a:off x="1232125" y="7576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800">
                <a:latin typeface="Montserrat ExtraBold"/>
                <a:ea typeface="Montserrat ExtraBold"/>
                <a:cs typeface="Montserrat ExtraBold"/>
                <a:sym typeface="Montserrat ExtraBold"/>
              </a:rPr>
              <a:t>PERSONAL SECURITY</a:t>
            </a:r>
            <a:endParaRPr sz="23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11" name="Google Shape;711;p58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58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3" name="Google Shape;713;p58"/>
          <p:cNvSpPr txBox="1"/>
          <p:nvPr/>
        </p:nvSpPr>
        <p:spPr>
          <a:xfrm>
            <a:off x="762000" y="1752600"/>
            <a:ext cx="73446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Includes controls that ensure that personnel are trustworthy and have appropriate security clearances and access levels.</a:t>
            </a:r>
            <a:endParaRPr b="1" sz="17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4" name="Google Shape;714;p58"/>
          <p:cNvSpPr txBox="1"/>
          <p:nvPr/>
        </p:nvSpPr>
        <p:spPr>
          <a:xfrm>
            <a:off x="780750" y="3216125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requirements </a:t>
            </a: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such as conducting background checks, implementing a security awareness program, and monitoring personnel for security violations.</a:t>
            </a:r>
            <a:endParaRPr b="1" sz="17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59"/>
          <p:cNvSpPr txBox="1"/>
          <p:nvPr>
            <p:ph type="title"/>
          </p:nvPr>
        </p:nvSpPr>
        <p:spPr>
          <a:xfrm>
            <a:off x="1232125" y="7576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9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PHYSICAL PROTECTION</a:t>
            </a:r>
            <a:endParaRPr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20" name="Google Shape;720;p59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p59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2" name="Google Shape;722;p59"/>
          <p:cNvSpPr txBox="1"/>
          <p:nvPr/>
        </p:nvSpPr>
        <p:spPr>
          <a:xfrm>
            <a:off x="762000" y="1828800"/>
            <a:ext cx="73446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Contains guideline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 that ensure that physical assets such as equipment and facilities are protected against unauthorized access, theft, or damage </a:t>
            </a:r>
            <a:endParaRPr b="1"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3" name="Google Shape;723;p59"/>
          <p:cNvSpPr txBox="1"/>
          <p:nvPr/>
        </p:nvSpPr>
        <p:spPr>
          <a:xfrm>
            <a:off x="780750" y="3216125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nts such as implementing access controls, maintaining secure facilities, and monitoring physical access to sensitive areas.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60"/>
          <p:cNvSpPr txBox="1"/>
          <p:nvPr>
            <p:ph type="title"/>
          </p:nvPr>
        </p:nvSpPr>
        <p:spPr>
          <a:xfrm>
            <a:off x="1232125" y="6814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3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RISK ASSESSMENT</a:t>
            </a:r>
            <a:endParaRPr sz="28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29" name="Google Shape;729;p60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0" name="Google Shape;730;p60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1" name="Google Shape;731;p60"/>
          <p:cNvSpPr txBox="1"/>
          <p:nvPr/>
        </p:nvSpPr>
        <p:spPr>
          <a:xfrm>
            <a:off x="762000" y="1828800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Contains guidel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ines that ensure that security risks are identified and assessed, and that appropriate mitigation strategies are implemented.</a:t>
            </a:r>
            <a:endParaRPr b="1"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2" name="Google Shape;732;p60"/>
          <p:cNvSpPr txBox="1"/>
          <p:nvPr/>
        </p:nvSpPr>
        <p:spPr>
          <a:xfrm>
            <a:off x="780750" y="3216125"/>
            <a:ext cx="75963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requiremen</a:t>
            </a:r>
            <a:r>
              <a:rPr b="1" lang="en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ts such as conducting regular risk assessments, developing a risk management plan, and implementing controls to mitigate identified risks.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1"/>
          <p:cNvSpPr txBox="1"/>
          <p:nvPr>
            <p:ph type="title"/>
          </p:nvPr>
        </p:nvSpPr>
        <p:spPr>
          <a:xfrm>
            <a:off x="1232125" y="757650"/>
            <a:ext cx="70389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800">
                <a:latin typeface="Montserrat ExtraBold"/>
                <a:ea typeface="Montserrat ExtraBold"/>
                <a:cs typeface="Montserrat ExtraBold"/>
                <a:sym typeface="Montserrat ExtraBold"/>
              </a:rPr>
              <a:t>SECURITY ASSESSMENT</a:t>
            </a:r>
            <a:endParaRPr sz="23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38" name="Google Shape;738;p61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9" name="Google Shape;739;p61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0" name="Google Shape;740;p61"/>
          <p:cNvSpPr txBox="1"/>
          <p:nvPr/>
        </p:nvSpPr>
        <p:spPr>
          <a:xfrm>
            <a:off x="762000" y="1752600"/>
            <a:ext cx="73446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Includes con</a:t>
            </a: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trols that ensure that information systems and applications are periodically assessed to identify potential vulnerabilities and weaknesses </a:t>
            </a:r>
            <a:endParaRPr b="1" sz="17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1" name="Google Shape;741;p61"/>
          <p:cNvSpPr txBox="1"/>
          <p:nvPr/>
        </p:nvSpPr>
        <p:spPr>
          <a:xfrm>
            <a:off x="780750" y="3063725"/>
            <a:ext cx="7596300" cy="13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This includes requirements su</a:t>
            </a:r>
            <a:r>
              <a:rPr b="1" lang="en" sz="17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ch as conducting periodic security assessments, testing information systems for vulnerabilities, and implementing remediation plans to address identified weaknesses .</a:t>
            </a:r>
            <a:endParaRPr b="1" sz="17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62"/>
          <p:cNvSpPr txBox="1"/>
          <p:nvPr>
            <p:ph type="title"/>
          </p:nvPr>
        </p:nvSpPr>
        <p:spPr>
          <a:xfrm>
            <a:off x="965725" y="601050"/>
            <a:ext cx="8061600" cy="8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7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SYSTEM &amp; COMMUNICATIONS PROTECTION</a:t>
            </a:r>
            <a:endParaRPr sz="38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47" name="Google Shape;747;p62"/>
          <p:cNvCxnSpPr/>
          <p:nvPr/>
        </p:nvCxnSpPr>
        <p:spPr>
          <a:xfrm rot="10800000">
            <a:off x="104775" y="1658800"/>
            <a:ext cx="8922600" cy="207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8" name="Google Shape;748;p62"/>
          <p:cNvCxnSpPr/>
          <p:nvPr/>
        </p:nvCxnSpPr>
        <p:spPr>
          <a:xfrm flipH="1">
            <a:off x="147075" y="4450700"/>
            <a:ext cx="8859300" cy="420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9" name="Google Shape;749;p62"/>
          <p:cNvSpPr txBox="1"/>
          <p:nvPr/>
        </p:nvSpPr>
        <p:spPr>
          <a:xfrm>
            <a:off x="129900" y="1729275"/>
            <a:ext cx="8922600" cy="11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Contains controls that ensure that information systems and communications networks are protected against unauthorized access, theft, or damage.</a:t>
            </a:r>
            <a:r>
              <a:rPr b="1"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900"/>
          </a:p>
        </p:txBody>
      </p:sp>
      <p:sp>
        <p:nvSpPr>
          <p:cNvPr id="750" name="Google Shape;750;p62"/>
          <p:cNvSpPr txBox="1"/>
          <p:nvPr/>
        </p:nvSpPr>
        <p:spPr>
          <a:xfrm>
            <a:off x="152400" y="3216125"/>
            <a:ext cx="88593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include</a:t>
            </a:r>
            <a:r>
              <a:rPr b="1" lang="en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 requirements such as implementing firewalls and intrusion detection systems, encrypting data in transit, and securing wireless networks.</a:t>
            </a:r>
            <a:endParaRPr b="1"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63"/>
          <p:cNvSpPr txBox="1"/>
          <p:nvPr>
            <p:ph type="title"/>
          </p:nvPr>
        </p:nvSpPr>
        <p:spPr>
          <a:xfrm>
            <a:off x="1232125" y="681450"/>
            <a:ext cx="7596300" cy="6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3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SYSTEM &amp; INFORMATION INTEGRITY</a:t>
            </a:r>
            <a:endParaRPr sz="28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56" name="Google Shape;756;p63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7" name="Google Shape;757;p63"/>
          <p:cNvCxnSpPr/>
          <p:nvPr/>
        </p:nvCxnSpPr>
        <p:spPr>
          <a:xfrm flipH="1">
            <a:off x="780745" y="4456500"/>
            <a:ext cx="7596300" cy="105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8" name="Google Shape;758;p63"/>
          <p:cNvSpPr txBox="1"/>
          <p:nvPr/>
        </p:nvSpPr>
        <p:spPr>
          <a:xfrm>
            <a:off x="762000" y="1752600"/>
            <a:ext cx="75963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Contains guidelines that ensure t</a:t>
            </a: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hat that information systems and applications are protected against unauthorized access, modification, or destruction.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9" name="Google Shape;759;p63"/>
          <p:cNvSpPr txBox="1"/>
          <p:nvPr/>
        </p:nvSpPr>
        <p:spPr>
          <a:xfrm>
            <a:off x="780750" y="3216125"/>
            <a:ext cx="75963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</a:t>
            </a: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is includes requirements such as conducting regular risk assessments, developing a risk management plan, and implementing controls to mitigate identified risks.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64"/>
          <p:cNvSpPr txBox="1"/>
          <p:nvPr>
            <p:ph idx="2" type="title"/>
          </p:nvPr>
        </p:nvSpPr>
        <p:spPr>
          <a:xfrm>
            <a:off x="1297500" y="916700"/>
            <a:ext cx="65703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Thank you for your time!</a:t>
            </a:r>
            <a:endParaRPr b="1"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32"/>
          <p:cNvSpPr txBox="1"/>
          <p:nvPr>
            <p:ph type="title"/>
          </p:nvPr>
        </p:nvSpPr>
        <p:spPr>
          <a:xfrm>
            <a:off x="1198700" y="258625"/>
            <a:ext cx="743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NIST CSF?</a:t>
            </a:r>
            <a:endParaRPr sz="48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16" name="Google Shape;516;p32"/>
          <p:cNvSpPr txBox="1"/>
          <p:nvPr>
            <p:ph idx="1" type="body"/>
          </p:nvPr>
        </p:nvSpPr>
        <p:spPr>
          <a:xfrm>
            <a:off x="267900" y="1216075"/>
            <a:ext cx="8693100" cy="21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This is the  </a:t>
            </a:r>
            <a:r>
              <a:rPr b="1" lang="en" sz="2400" u="sng"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ational</a:t>
            </a: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400" u="sng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nstitute of </a:t>
            </a:r>
            <a:r>
              <a:rPr b="1" lang="en" sz="2400" u="sng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tandards and </a:t>
            </a:r>
            <a:r>
              <a:rPr b="1" lang="en" sz="2400" u="sng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echnology </a:t>
            </a: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ybersecurity </a:t>
            </a:r>
            <a:r>
              <a:rPr b="1" lang="en" sz="2200" u="sng">
                <a:latin typeface="Roboto"/>
                <a:ea typeface="Roboto"/>
                <a:cs typeface="Roboto"/>
                <a:sym typeface="Roboto"/>
              </a:rPr>
              <a:t>F</a:t>
            </a: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ramework . </a:t>
            </a:r>
            <a:endParaRPr b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It is a set of guidelines, standards, and best practices developed by the National Institute of Standards and Technology (NIST) to help organizations manage and reduce their cybersecurity ri</a:t>
            </a:r>
            <a:r>
              <a:rPr b="1" lang="en" sz="2200">
                <a:latin typeface="Roboto"/>
                <a:ea typeface="Roboto"/>
                <a:cs typeface="Roboto"/>
                <a:sym typeface="Roboto"/>
              </a:rPr>
              <a:t>sk.</a:t>
            </a:r>
            <a:endParaRPr b="1" sz="2300">
              <a:solidFill>
                <a:srgbClr val="D1D5D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t/>
            </a:r>
            <a:endParaRPr b="1" sz="1700">
              <a:solidFill>
                <a:srgbClr val="D1D5DB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33"/>
          <p:cNvSpPr txBox="1"/>
          <p:nvPr>
            <p:ph type="title"/>
          </p:nvPr>
        </p:nvSpPr>
        <p:spPr>
          <a:xfrm>
            <a:off x="1072850" y="258625"/>
            <a:ext cx="7824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rgbClr val="1976D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 does NIST CSF do for non-profit organizations?</a:t>
            </a:r>
            <a:endParaRPr sz="3900">
              <a:solidFill>
                <a:srgbClr val="1976D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22" name="Google Shape;522;p33"/>
          <p:cNvSpPr txBox="1"/>
          <p:nvPr>
            <p:ph idx="1" type="body"/>
          </p:nvPr>
        </p:nvSpPr>
        <p:spPr>
          <a:xfrm>
            <a:off x="1144925" y="1597075"/>
            <a:ext cx="7326600" cy="19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Roboto"/>
                <a:ea typeface="Roboto"/>
                <a:cs typeface="Roboto"/>
                <a:sym typeface="Roboto"/>
              </a:rPr>
              <a:t>The NIST CSF provides a common language and framework for organizations to manage cybersecurity risk across their entire enterprise, including people, processes, and technology. </a:t>
            </a:r>
            <a:endParaRPr b="1" sz="2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2300">
                <a:latin typeface="Roboto"/>
                <a:ea typeface="Roboto"/>
                <a:cs typeface="Roboto"/>
                <a:sym typeface="Roboto"/>
              </a:rPr>
              <a:t>It is designed to be flexible and adaptable to any organization, regardless of its size, industry, or sector.</a:t>
            </a:r>
            <a:endParaRPr b="1" sz="2200">
              <a:solidFill>
                <a:srgbClr val="D1D5DB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4"/>
          <p:cNvSpPr txBox="1"/>
          <p:nvPr>
            <p:ph type="title"/>
          </p:nvPr>
        </p:nvSpPr>
        <p:spPr>
          <a:xfrm>
            <a:off x="375050" y="1492700"/>
            <a:ext cx="8291100" cy="19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chemeClr val="lt2"/>
                </a:solidFill>
              </a:rPr>
              <a:t>The NIST Five: Understanding the Core Functions of the NIST Framework.</a:t>
            </a:r>
            <a:endParaRPr b="1" sz="39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5"/>
          <p:cNvSpPr txBox="1"/>
          <p:nvPr>
            <p:ph type="title"/>
          </p:nvPr>
        </p:nvSpPr>
        <p:spPr>
          <a:xfrm>
            <a:off x="1155100" y="197300"/>
            <a:ext cx="7983000" cy="19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</a:rPr>
              <a:t>What are the core functions of the NIST CSF Framework?</a:t>
            </a:r>
            <a:endParaRPr b="1" sz="3000">
              <a:solidFill>
                <a:schemeClr val="lt2"/>
              </a:solidFill>
            </a:endParaRPr>
          </a:p>
        </p:txBody>
      </p:sp>
      <p:sp>
        <p:nvSpPr>
          <p:cNvPr id="533" name="Google Shape;533;p35"/>
          <p:cNvSpPr txBox="1"/>
          <p:nvPr/>
        </p:nvSpPr>
        <p:spPr>
          <a:xfrm>
            <a:off x="0" y="1371600"/>
            <a:ext cx="91440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500"/>
              <a:buFont typeface="Roboto"/>
              <a:buChar char="●"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The framework is organized into five core functions: Identify, Protect, Detect, Respond, and Recover. 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500"/>
              <a:buFont typeface="Roboto"/>
              <a:buChar char="●"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These functions help organizations to develop and implement a cybersecurity program that is tailored to their specific needs and risk profile. 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500"/>
              <a:buFont typeface="Roboto"/>
              <a:buChar char="●"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The NIST CSF is widely used by organizations in the public and private sectors as a tool to improve their cybersecurity posture and reduce the risk of cyber attacks.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6"/>
          <p:cNvSpPr txBox="1"/>
          <p:nvPr/>
        </p:nvSpPr>
        <p:spPr>
          <a:xfrm>
            <a:off x="3048000" y="2286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IDENTIFY</a:t>
            </a:r>
            <a:endParaRPr sz="4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39" name="Google Shape;539;p36"/>
          <p:cNvSpPr txBox="1"/>
          <p:nvPr/>
        </p:nvSpPr>
        <p:spPr>
          <a:xfrm>
            <a:off x="457200" y="1371600"/>
            <a:ext cx="83313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This function involves understanding and managing cybersecurity risks to systems, assets, data, and capabilities. 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It includes: 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500"/>
              <a:buFont typeface="Roboto"/>
              <a:buChar char="●"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developing an inventory of all the assets that need to be protected 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500"/>
              <a:buFont typeface="Roboto"/>
              <a:buChar char="●"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understanding the potential threats and vulnerabilities </a:t>
            </a:r>
            <a:endParaRPr b="1" sz="2200"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500"/>
              <a:buFont typeface="Roboto"/>
              <a:buChar char="●"/>
            </a:pPr>
            <a:r>
              <a:rPr b="1" lang="en" sz="22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assessing the impact of a cybersecurity incident on the organization's mission, reputation, and finances</a:t>
            </a:r>
            <a:endParaRPr b="1" sz="2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7"/>
          <p:cNvSpPr txBox="1"/>
          <p:nvPr/>
        </p:nvSpPr>
        <p:spPr>
          <a:xfrm>
            <a:off x="3048000" y="2286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IDENTIFY</a:t>
            </a:r>
            <a:endParaRPr sz="4000">
              <a:solidFill>
                <a:schemeClr val="l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45" name="Google Shape;545;p37"/>
          <p:cNvSpPr txBox="1"/>
          <p:nvPr/>
        </p:nvSpPr>
        <p:spPr>
          <a:xfrm>
            <a:off x="457200" y="1447800"/>
            <a:ext cx="83313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The Identify function also involves establishing policies and procedures to manage cybersecurity risk, and ensuring that all stakeholders are aware of their roles and responsibilities.</a:t>
            </a:r>
            <a:endParaRPr b="1" sz="3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